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19"/>
  </p:notes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916" autoAdjust="0"/>
    <p:restoredTop sz="90929"/>
  </p:normalViewPr>
  <p:slideViewPr>
    <p:cSldViewPr snapToObjects="1">
      <p:cViewPr>
        <p:scale>
          <a:sx n="60" d="100"/>
          <a:sy n="60" d="100"/>
        </p:scale>
        <p:origin x="-1434" y="-132"/>
      </p:cViewPr>
      <p:guideLst>
        <p:guide orient="horz" pos="1344"/>
        <p:guide pos="8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10" Type="http://schemas.openxmlformats.org/officeDocument/2006/relationships/slide" Target="slides/slide13.xml"/><Relationship Id="rId4" Type="http://schemas.openxmlformats.org/officeDocument/2006/relationships/slide" Target="slides/slide6.xml"/><Relationship Id="rId9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3D880-5688-4FFA-83B3-401B6179FFA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BF564-FE68-4BB0-8AB7-041AE7870C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BF564-FE68-4BB0-8AB7-041AE7870C2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C37A8-1C0A-4DEF-8088-E84050CA5F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D921-10C5-409E-820A-1928BBE1A9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95332-B312-4CE6-BCFB-9B57A1CECA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11560-31DE-43E8-918B-D4C310D830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2F7EA-8543-448A-A81D-C34C5183BA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C3215-BE07-46CD-9EA8-83C585B0A2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901C3-1209-4D23-8F05-D759DD8844B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E2835-FDBF-4E39-BBEB-3B2E30E442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6D6A8-CDAC-4E87-B5D6-481F15B685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3FD32-A3F2-4B7B-B9A0-1900692478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0899A-3E2B-4AE9-8FF7-616BC6F4A2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499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99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1201D4D-9172-47E9-B43D-21AA3D1089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85001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86" r:id="rId2"/>
    <p:sldLayoutId id="2147483898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9" r:id="rId9"/>
    <p:sldLayoutId id="2147483892" r:id="rId10"/>
    <p:sldLayoutId id="21474838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jpe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jpeg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981200" y="1828800"/>
            <a:ext cx="4953000" cy="1143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TW" sz="4400" dirty="0"/>
              <a:t>AERODYNAMICS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0298" y="3714752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dirty="0" smtClean="0"/>
              <a:t>د. محمد </a:t>
            </a:r>
            <a:r>
              <a:rPr lang="ar-IQ" dirty="0" smtClean="0"/>
              <a:t> خضير عباس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690813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62000" y="1512888"/>
          <a:ext cx="7500938" cy="696912"/>
        </p:xfrm>
        <a:graphic>
          <a:graphicData uri="http://schemas.openxmlformats.org/presentationml/2006/ole">
            <p:oleObj spid="_x0000_s3074" name="Equation" r:id="rId3" imgW="3581280" imgH="330120" progId="Equation.3">
              <p:embed/>
            </p:oleObj>
          </a:graphicData>
        </a:graphic>
      </p:graphicFrame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2690813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776288" y="2209800"/>
          <a:ext cx="7467600" cy="661988"/>
        </p:xfrm>
        <a:graphic>
          <a:graphicData uri="http://schemas.openxmlformats.org/presentationml/2006/ole">
            <p:oleObj spid="_x0000_s3075" r:id="rId4" imgW="3759200" imgH="330200" progId="Equation.3">
              <p:embed/>
            </p:oleObj>
          </a:graphicData>
        </a:graphic>
      </p:graphicFrame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2643188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749300" y="2819400"/>
          <a:ext cx="7162800" cy="1273175"/>
        </p:xfrm>
        <a:graphic>
          <a:graphicData uri="http://schemas.openxmlformats.org/presentationml/2006/ole">
            <p:oleObj spid="_x0000_s3076" r:id="rId5" imgW="3860800" imgH="685800" progId="Equation.3">
              <p:embed/>
            </p:oleObj>
          </a:graphicData>
        </a:graphic>
      </p:graphicFrame>
      <p:pic>
        <p:nvPicPr>
          <p:cNvPr id="3080" name="Picture 11" descr="1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>
          <a:xfrm>
            <a:off x="1905000" y="4092575"/>
            <a:ext cx="5276850" cy="25987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Dimensionless force and moment coefficient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/>
              <a:t>S = reference area ( planform area for wing)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i="1" smtClean="0">
                <a:latin typeface="Times New Roman" pitchFamily="18" charset="0"/>
              </a:rPr>
              <a:t>l  </a:t>
            </a:r>
            <a:r>
              <a:rPr lang="en-US" altLang="zh-TW" smtClean="0"/>
              <a:t>= reference length (chord length for wing)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/>
              <a:t>Dynamic pressure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1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Lift coefficient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Drag coefficient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Normal force coefficient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Axial force coefficient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Moment coefficient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941763" y="2654300"/>
          <a:ext cx="1524000" cy="762000"/>
        </p:xfrm>
        <a:graphic>
          <a:graphicData uri="http://schemas.openxmlformats.org/presentationml/2006/ole">
            <p:oleObj spid="_x0000_s4098" name="Equation" r:id="rId3" imgW="787320" imgH="393480" progId="Equation.3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3962400" y="3386138"/>
          <a:ext cx="990600" cy="673100"/>
        </p:xfrm>
        <a:graphic>
          <a:graphicData uri="http://schemas.openxmlformats.org/presentationml/2006/ole">
            <p:oleObj spid="_x0000_s4099" name="Equation" r:id="rId4" imgW="634680" imgH="431640" progId="Equation.3">
              <p:embed/>
            </p:oleObj>
          </a:graphicData>
        </a:graphic>
      </p:graphicFrame>
      <p:graphicFrame>
        <p:nvGraphicFramePr>
          <p:cNvPr id="4100" name="Object 6"/>
          <p:cNvGraphicFramePr>
            <a:graphicFrameLocks noChangeAspect="1"/>
          </p:cNvGraphicFramePr>
          <p:nvPr/>
        </p:nvGraphicFramePr>
        <p:xfrm>
          <a:off x="5324475" y="3886200"/>
          <a:ext cx="1011238" cy="673100"/>
        </p:xfrm>
        <a:graphic>
          <a:graphicData uri="http://schemas.openxmlformats.org/presentationml/2006/ole">
            <p:oleObj spid="_x0000_s4100" name="Equation" r:id="rId5" imgW="647640" imgH="431640" progId="Equation.3">
              <p:embed/>
            </p:oleObj>
          </a:graphicData>
        </a:graphic>
      </p:graphicFrame>
      <p:graphicFrame>
        <p:nvGraphicFramePr>
          <p:cNvPr id="4101" name="Object 7"/>
          <p:cNvGraphicFramePr>
            <a:graphicFrameLocks noChangeAspect="1"/>
          </p:cNvGraphicFramePr>
          <p:nvPr/>
        </p:nvGraphicFramePr>
        <p:xfrm>
          <a:off x="6534150" y="4495800"/>
          <a:ext cx="1030288" cy="673100"/>
        </p:xfrm>
        <a:graphic>
          <a:graphicData uri="http://schemas.openxmlformats.org/presentationml/2006/ole">
            <p:oleObj spid="_x0000_s4101" name="Equation" r:id="rId6" imgW="660240" imgH="431640" progId="Equation.3">
              <p:embed/>
            </p:oleObj>
          </a:graphicData>
        </a:graphic>
      </p:graphicFrame>
      <p:graphicFrame>
        <p:nvGraphicFramePr>
          <p:cNvPr id="4102" name="Object 8"/>
          <p:cNvGraphicFramePr>
            <a:graphicFrameLocks noChangeAspect="1"/>
          </p:cNvGraphicFramePr>
          <p:nvPr/>
        </p:nvGraphicFramePr>
        <p:xfrm>
          <a:off x="5400675" y="5181600"/>
          <a:ext cx="1011238" cy="673100"/>
        </p:xfrm>
        <a:graphic>
          <a:graphicData uri="http://schemas.openxmlformats.org/presentationml/2006/ole">
            <p:oleObj spid="_x0000_s4102" name="Equation" r:id="rId7" imgW="647640" imgH="431640" progId="Equation.3">
              <p:embed/>
            </p:oleObj>
          </a:graphicData>
        </a:graphic>
      </p:graphicFrame>
      <p:graphicFrame>
        <p:nvGraphicFramePr>
          <p:cNvPr id="4103" name="Object 9"/>
          <p:cNvGraphicFramePr>
            <a:graphicFrameLocks noChangeAspect="1"/>
          </p:cNvGraphicFramePr>
          <p:nvPr/>
        </p:nvGraphicFramePr>
        <p:xfrm>
          <a:off x="4360863" y="5867400"/>
          <a:ext cx="1109662" cy="673100"/>
        </p:xfrm>
        <a:graphic>
          <a:graphicData uri="http://schemas.openxmlformats.org/presentationml/2006/ole">
            <p:oleObj spid="_x0000_s4103" name="Equation" r:id="rId8" imgW="711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Center of pressure</a:t>
            </a:r>
          </a:p>
        </p:txBody>
      </p:sp>
      <p:sp>
        <p:nvSpPr>
          <p:cNvPr id="512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400" smtClean="0"/>
              <a:t>Definition</a:t>
            </a:r>
          </a:p>
          <a:p>
            <a:pPr lvl="1" eaLnBrk="1" hangingPunct="1"/>
            <a:r>
              <a:rPr lang="en-US" altLang="zh-TW" smtClean="0"/>
              <a:t>The point on the body about which the aerodynamic moment is zero.</a:t>
            </a:r>
          </a:p>
          <a:p>
            <a:pPr eaLnBrk="1" hangingPunct="1"/>
            <a:r>
              <a:rPr lang="en-US" altLang="zh-TW" sz="2400" smtClean="0"/>
              <a:t>Location of center of pressure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                     ,     if </a:t>
            </a:r>
            <a:r>
              <a:rPr lang="en-US" altLang="zh-TW" smtClean="0">
                <a:sym typeface="Symbol" pitchFamily="18" charset="2"/>
              </a:rPr>
              <a:t> is small  </a:t>
            </a:r>
            <a:endParaRPr lang="en-US" altLang="zh-TW" smtClean="0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262063" y="3189288"/>
          <a:ext cx="1654175" cy="895350"/>
        </p:xfrm>
        <a:graphic>
          <a:graphicData uri="http://schemas.openxmlformats.org/presentationml/2006/ole">
            <p:oleObj spid="_x0000_s5122" name="Equation" r:id="rId3" imgW="774360" imgH="419040" progId="Equation.3">
              <p:embed/>
            </p:oleObj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6659563" y="3141663"/>
          <a:ext cx="1524000" cy="825500"/>
        </p:xfrm>
        <a:graphic>
          <a:graphicData uri="http://schemas.openxmlformats.org/presentationml/2006/ole">
            <p:oleObj spid="_x0000_s5123" name="Equation" r:id="rId4" imgW="774360" imgH="419040" progId="Equation.3">
              <p:embed/>
            </p:oleObj>
          </a:graphicData>
        </a:graphic>
      </p:graphicFrame>
      <p:pic>
        <p:nvPicPr>
          <p:cNvPr id="5126" name="Picture 8" descr="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263" y="4194175"/>
            <a:ext cx="77041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492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Dimensional analysis</a:t>
            </a:r>
          </a:p>
        </p:txBody>
      </p:sp>
      <p:sp>
        <p:nvSpPr>
          <p:cNvPr id="962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Factors affecting aerodynamic force 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Free stream velocity V</a:t>
            </a:r>
            <a:r>
              <a:rPr lang="en-US" altLang="zh-TW" sz="1600" smtClean="0">
                <a:sym typeface="Symbol" pitchFamily="18" charset="2"/>
              </a:rPr>
              <a:t></a:t>
            </a: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Free stream density </a:t>
            </a:r>
            <a:r>
              <a:rPr lang="en-US" altLang="zh-TW" smtClean="0">
                <a:sym typeface="Symbol" pitchFamily="18" charset="2"/>
              </a:rPr>
              <a:t></a:t>
            </a:r>
            <a:r>
              <a:rPr lang="en-US" altLang="zh-TW" sz="1600" smtClean="0">
                <a:sym typeface="Symbol" pitchFamily="18" charset="2"/>
              </a:rPr>
              <a:t></a:t>
            </a: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Viscosity of the fluid </a:t>
            </a:r>
            <a:r>
              <a:rPr lang="en-US" altLang="zh-TW" smtClean="0">
                <a:sym typeface="Symbol" pitchFamily="18" charset="2"/>
              </a:rPr>
              <a:t></a:t>
            </a:r>
            <a:r>
              <a:rPr lang="en-US" altLang="zh-TW" sz="1600" smtClean="0">
                <a:sym typeface="Symbol" pitchFamily="18" charset="2"/>
              </a:rPr>
              <a:t></a:t>
            </a: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The size of the body (usually represented by the chord length 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The compressibility of the fluid a</a:t>
            </a:r>
            <a:r>
              <a:rPr lang="en-US" altLang="zh-TW" sz="1600" smtClean="0">
                <a:sym typeface="Symbol" pitchFamily="18" charset="2"/>
              </a:rPr>
              <a:t>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sym typeface="Symbol" pitchFamily="18" charset="2"/>
              </a:rPr>
              <a:t>R=f(</a:t>
            </a:r>
            <a:r>
              <a:rPr lang="en-US" altLang="zh-TW" sz="1800" smtClean="0">
                <a:sym typeface="Symbol" pitchFamily="18" charset="2"/>
              </a:rPr>
              <a:t></a:t>
            </a:r>
            <a:r>
              <a:rPr lang="en-US" altLang="zh-TW" sz="2800" smtClean="0"/>
              <a:t>, V</a:t>
            </a:r>
            <a:r>
              <a:rPr lang="en-US" altLang="zh-TW" sz="1800" smtClean="0">
                <a:sym typeface="Symbol" pitchFamily="18" charset="2"/>
              </a:rPr>
              <a:t></a:t>
            </a:r>
            <a:r>
              <a:rPr lang="en-US" altLang="zh-TW" sz="2800" smtClean="0">
                <a:sym typeface="Symbol" pitchFamily="18" charset="2"/>
              </a:rPr>
              <a:t>, c, </a:t>
            </a:r>
            <a:r>
              <a:rPr lang="en-US" altLang="zh-TW" sz="1800" smtClean="0">
                <a:sym typeface="Symbol" pitchFamily="18" charset="2"/>
              </a:rPr>
              <a:t></a:t>
            </a:r>
            <a:r>
              <a:rPr lang="en-US" altLang="zh-TW" sz="2800" smtClean="0">
                <a:sym typeface="Symbol" pitchFamily="18" charset="2"/>
              </a:rPr>
              <a:t>, </a:t>
            </a:r>
            <a:r>
              <a:rPr lang="en-US" altLang="zh-TW" sz="2800" smtClean="0"/>
              <a:t>a</a:t>
            </a:r>
            <a:r>
              <a:rPr lang="en-US" altLang="zh-TW" sz="1800" smtClean="0">
                <a:sym typeface="Symbol" pitchFamily="18" charset="2"/>
              </a:rPr>
              <a:t></a:t>
            </a:r>
            <a:r>
              <a:rPr lang="en-US" altLang="zh-TW" sz="2800" smtClean="0">
                <a:sym typeface="Symbol" pitchFamily="18" charset="2"/>
              </a:rPr>
              <a:t>). Dimensional analysis can reduce the number of independent parameters affecting R, such that can save the cost of wind tunnel test.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solidFill>
                  <a:srgbClr val="FF0000"/>
                </a:solidFill>
              </a:rPr>
              <a:t>Buckingham </a:t>
            </a:r>
            <a:r>
              <a:rPr lang="en-US" altLang="zh-TW" sz="2800" smtClean="0">
                <a:solidFill>
                  <a:srgbClr val="0070C0"/>
                </a:solidFill>
              </a:rPr>
              <a:t>pi </a:t>
            </a:r>
            <a:r>
              <a:rPr lang="en-US" altLang="zh-TW" sz="2800" smtClean="0">
                <a:solidFill>
                  <a:srgbClr val="FF0000"/>
                </a:solidFill>
              </a:rPr>
              <a:t>theorem</a:t>
            </a:r>
          </a:p>
          <a:p>
            <a:pPr lvl="1" eaLnBrk="1" hangingPunct="1"/>
            <a:r>
              <a:rPr lang="en-US" altLang="zh-TW" smtClean="0"/>
              <a:t>Fundamental dimensions :</a:t>
            </a:r>
          </a:p>
          <a:p>
            <a:pPr lvl="2" eaLnBrk="1" hangingPunct="1"/>
            <a:r>
              <a:rPr lang="en-US" altLang="zh-TW" sz="2000" i="1" smtClean="0"/>
              <a:t>m</a:t>
            </a:r>
            <a:r>
              <a:rPr lang="en-US" altLang="zh-TW" sz="2000" smtClean="0"/>
              <a:t> = dimension of mass</a:t>
            </a:r>
            <a:endParaRPr lang="en-US" altLang="zh-TW" sz="2000" smtClean="0">
              <a:latin typeface="Times New Roman" pitchFamily="18" charset="0"/>
            </a:endParaRPr>
          </a:p>
          <a:p>
            <a:pPr lvl="2" eaLnBrk="1" hangingPunct="1"/>
            <a:r>
              <a:rPr lang="en-US" altLang="zh-TW" sz="2000" i="1" smtClean="0">
                <a:latin typeface="Times New Roman" pitchFamily="18" charset="0"/>
              </a:rPr>
              <a:t>l = </a:t>
            </a:r>
            <a:r>
              <a:rPr lang="en-US" altLang="zh-TW" sz="2000" smtClean="0"/>
              <a:t>dimension</a:t>
            </a:r>
            <a:r>
              <a:rPr lang="en-US" altLang="zh-TW" sz="2000" i="1" smtClean="0"/>
              <a:t> </a:t>
            </a:r>
            <a:r>
              <a:rPr lang="en-US" altLang="zh-TW" sz="2000" smtClean="0"/>
              <a:t>of  length</a:t>
            </a:r>
            <a:endParaRPr lang="en-US" altLang="zh-TW" sz="2000" i="1" smtClean="0"/>
          </a:p>
          <a:p>
            <a:pPr lvl="2" eaLnBrk="1" hangingPunct="1"/>
            <a:r>
              <a:rPr lang="en-US" altLang="zh-TW" sz="2000" i="1" smtClean="0"/>
              <a:t>t</a:t>
            </a:r>
            <a:r>
              <a:rPr lang="en-US" altLang="zh-TW" sz="2000" smtClean="0"/>
              <a:t> = dimension of time</a:t>
            </a:r>
          </a:p>
          <a:p>
            <a:pPr lvl="1" eaLnBrk="1" hangingPunct="1"/>
            <a:r>
              <a:rPr lang="en-US" altLang="zh-TW" smtClean="0"/>
              <a:t>Variables and their dimensions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752600" y="4248150"/>
          <a:ext cx="1428750" cy="476250"/>
        </p:xfrm>
        <a:graphic>
          <a:graphicData uri="http://schemas.openxmlformats.org/presentationml/2006/ole">
            <p:oleObj spid="_x0000_s6146" name="Equation" r:id="rId3" imgW="685800" imgH="228600" progId="Equation.3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3987800" y="4248150"/>
          <a:ext cx="1455738" cy="476250"/>
        </p:xfrm>
        <a:graphic>
          <a:graphicData uri="http://schemas.openxmlformats.org/presentationml/2006/ole">
            <p:oleObj spid="_x0000_s6147" name="Equation" r:id="rId4" imgW="698400" imgH="228600" progId="Equation.3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6251575" y="4248150"/>
          <a:ext cx="1270000" cy="476250"/>
        </p:xfrm>
        <a:graphic>
          <a:graphicData uri="http://schemas.openxmlformats.org/presentationml/2006/ole">
            <p:oleObj spid="_x0000_s6148" name="Equation" r:id="rId5" imgW="609480" imgH="228600" progId="Equation.3">
              <p:embed/>
            </p:oleObj>
          </a:graphicData>
        </a:graphic>
      </p:graphicFrame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1828800" y="5113338"/>
          <a:ext cx="820738" cy="449262"/>
        </p:xfrm>
        <a:graphic>
          <a:graphicData uri="http://schemas.openxmlformats.org/presentationml/2006/ole">
            <p:oleObj spid="_x0000_s6149" name="Equation" r:id="rId6" imgW="393480" imgH="215640" progId="Equation.3">
              <p:embed/>
            </p:oleObj>
          </a:graphicData>
        </a:graphic>
      </p:graphicFrame>
      <p:graphicFrame>
        <p:nvGraphicFramePr>
          <p:cNvPr id="6150" name="Object 8"/>
          <p:cNvGraphicFramePr>
            <a:graphicFrameLocks noChangeAspect="1"/>
          </p:cNvGraphicFramePr>
          <p:nvPr/>
        </p:nvGraphicFramePr>
        <p:xfrm>
          <a:off x="3962400" y="5086350"/>
          <a:ext cx="1771650" cy="476250"/>
        </p:xfrm>
        <a:graphic>
          <a:graphicData uri="http://schemas.openxmlformats.org/presentationml/2006/ole">
            <p:oleObj spid="_x0000_s6150" name="Equation" r:id="rId7" imgW="850680" imgH="228600" progId="Equation.3">
              <p:embed/>
            </p:oleObj>
          </a:graphicData>
        </a:graphic>
      </p:graphicFrame>
      <p:graphicFrame>
        <p:nvGraphicFramePr>
          <p:cNvPr id="6151" name="Object 9"/>
          <p:cNvGraphicFramePr>
            <a:graphicFrameLocks noChangeAspect="1"/>
          </p:cNvGraphicFramePr>
          <p:nvPr/>
        </p:nvGraphicFramePr>
        <p:xfrm>
          <a:off x="6248400" y="5086350"/>
          <a:ext cx="1295400" cy="476250"/>
        </p:xfrm>
        <a:graphic>
          <a:graphicData uri="http://schemas.openxmlformats.org/presentationml/2006/ole">
            <p:oleObj spid="_x0000_s6151" name="Equation" r:id="rId8" imgW="622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5720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sym typeface="Symbol" pitchFamily="18" charset="2"/>
              </a:rPr>
              <a:t> products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/>
              <a:t>For </a:t>
            </a:r>
            <a:r>
              <a:rPr lang="en-US" altLang="zh-TW" smtClean="0">
                <a:sym typeface="Symbol" pitchFamily="18" charset="2"/>
              </a:rPr>
              <a:t></a:t>
            </a:r>
            <a:r>
              <a:rPr lang="en-US" altLang="zh-TW" sz="1600" smtClean="0">
                <a:sym typeface="Symbol" pitchFamily="18" charset="2"/>
              </a:rPr>
              <a:t>1</a:t>
            </a:r>
            <a:r>
              <a:rPr lang="en-US" altLang="zh-TW" smtClean="0">
                <a:sym typeface="Symbol" pitchFamily="18" charset="2"/>
              </a:rPr>
              <a:t>, assume that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Equating the exponents sum of </a:t>
            </a:r>
            <a:r>
              <a:rPr lang="en-US" altLang="zh-TW" i="1" smtClean="0">
                <a:sym typeface="Symbol" pitchFamily="18" charset="2"/>
              </a:rPr>
              <a:t>m</a:t>
            </a:r>
            <a:r>
              <a:rPr lang="en-US" altLang="zh-TW" smtClean="0">
                <a:sym typeface="Symbol" pitchFamily="18" charset="2"/>
              </a:rPr>
              <a:t> to be zero, and similarly for </a:t>
            </a:r>
            <a:r>
              <a:rPr lang="en-US" altLang="zh-TW" i="1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en-US" altLang="zh-TW" smtClean="0">
                <a:sym typeface="Symbol" pitchFamily="18" charset="2"/>
              </a:rPr>
              <a:t> and </a:t>
            </a:r>
            <a:r>
              <a:rPr lang="en-US" altLang="zh-TW" i="1" smtClean="0">
                <a:sym typeface="Symbol" pitchFamily="18" charset="2"/>
              </a:rPr>
              <a:t>t</a:t>
            </a:r>
            <a:r>
              <a:rPr lang="en-US" altLang="zh-TW" smtClean="0">
                <a:sym typeface="Symbol" pitchFamily="18" charset="2"/>
              </a:rPr>
              <a:t>,  we can obtain simultaneous equations of </a:t>
            </a:r>
            <a:r>
              <a:rPr lang="en-US" altLang="zh-TW" i="1" smtClean="0">
                <a:sym typeface="Symbol" pitchFamily="18" charset="2"/>
              </a:rPr>
              <a:t>b</a:t>
            </a:r>
            <a:r>
              <a:rPr lang="en-US" altLang="zh-TW" smtClean="0">
                <a:sym typeface="Symbol" pitchFamily="18" charset="2"/>
              </a:rPr>
              <a:t>, </a:t>
            </a:r>
            <a:r>
              <a:rPr lang="en-US" altLang="zh-TW" i="1" smtClean="0">
                <a:sym typeface="Symbol" pitchFamily="18" charset="2"/>
              </a:rPr>
              <a:t>d</a:t>
            </a:r>
            <a:r>
              <a:rPr lang="en-US" altLang="zh-TW" smtClean="0">
                <a:sym typeface="Symbol" pitchFamily="18" charset="2"/>
              </a:rPr>
              <a:t>, </a:t>
            </a:r>
            <a:r>
              <a:rPr lang="en-US" altLang="zh-TW" i="1" smtClean="0">
                <a:sym typeface="Symbol" pitchFamily="18" charset="2"/>
              </a:rPr>
              <a:t>e</a:t>
            </a:r>
            <a:r>
              <a:rPr lang="en-US" altLang="zh-TW" smtClean="0">
                <a:sym typeface="Symbol" pitchFamily="18" charset="2"/>
              </a:rPr>
              <a:t>, solving these equations leads to</a:t>
            </a:r>
            <a:endParaRPr lang="en-US" altLang="zh-TW" i="1" smtClean="0">
              <a:sym typeface="Symbol" pitchFamily="18" charset="2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444625" y="2111375"/>
          <a:ext cx="2286000" cy="479425"/>
        </p:xfrm>
        <a:graphic>
          <a:graphicData uri="http://schemas.openxmlformats.org/presentationml/2006/ole">
            <p:oleObj spid="_x0000_s7170" name="Equation" r:id="rId3" imgW="1269720" imgH="228600" progId="Equation.3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1444625" y="2590800"/>
          <a:ext cx="2446338" cy="452438"/>
        </p:xfrm>
        <a:graphic>
          <a:graphicData uri="http://schemas.openxmlformats.org/presentationml/2006/ole">
            <p:oleObj spid="_x0000_s7171" name="Equation" r:id="rId4" imgW="1358640" imgH="215640" progId="Equation.3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444625" y="3041650"/>
          <a:ext cx="2400300" cy="479425"/>
        </p:xfrm>
        <a:graphic>
          <a:graphicData uri="http://schemas.openxmlformats.org/presentationml/2006/ole">
            <p:oleObj spid="_x0000_s7172" name="Equation" r:id="rId5" imgW="1333440" imgH="228600" progId="Equation.3">
              <p:embed/>
            </p:oleObj>
          </a:graphicData>
        </a:graphic>
      </p:graphicFrame>
      <p:graphicFrame>
        <p:nvGraphicFramePr>
          <p:cNvPr id="7173" name="Object 7"/>
          <p:cNvGraphicFramePr>
            <a:graphicFrameLocks noChangeAspect="1"/>
          </p:cNvGraphicFramePr>
          <p:nvPr/>
        </p:nvGraphicFramePr>
        <p:xfrm>
          <a:off x="1447800" y="3871913"/>
          <a:ext cx="1752600" cy="442912"/>
        </p:xfrm>
        <a:graphic>
          <a:graphicData uri="http://schemas.openxmlformats.org/presentationml/2006/ole">
            <p:oleObj spid="_x0000_s7173" name="Equation" r:id="rId6" imgW="901440" imgH="228600" progId="Equation.3">
              <p:embed/>
            </p:oleObj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1444625" y="4343400"/>
          <a:ext cx="3660775" cy="436563"/>
        </p:xfrm>
        <a:graphic>
          <a:graphicData uri="http://schemas.openxmlformats.org/presentationml/2006/ole">
            <p:oleObj spid="_x0000_s7174" name="Equation" r:id="rId7" imgW="19173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8006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zh-TW" i="1" smtClean="0"/>
              <a:t>b </a:t>
            </a:r>
            <a:r>
              <a:rPr lang="en-US" altLang="zh-TW" smtClean="0"/>
              <a:t>= -2, </a:t>
            </a:r>
            <a:r>
              <a:rPr lang="en-US" altLang="zh-TW" i="1" smtClean="0"/>
              <a:t>d</a:t>
            </a:r>
            <a:r>
              <a:rPr lang="en-US" altLang="zh-TW" smtClean="0"/>
              <a:t> = -1, </a:t>
            </a:r>
            <a:r>
              <a:rPr lang="en-US" altLang="zh-TW" i="1" smtClean="0"/>
              <a:t>e</a:t>
            </a:r>
            <a:r>
              <a:rPr lang="en-US" altLang="zh-TW" smtClean="0"/>
              <a:t> = -2.</a:t>
            </a:r>
          </a:p>
          <a:p>
            <a:pPr lvl="1" eaLnBrk="1" hangingPunct="1"/>
            <a:r>
              <a:rPr lang="en-US" altLang="zh-TW" smtClean="0"/>
              <a:t>Results form </a:t>
            </a:r>
            <a:r>
              <a:rPr lang="en-US" altLang="zh-TW" smtClean="0">
                <a:sym typeface="Symbol" pitchFamily="18" charset="2"/>
              </a:rPr>
              <a:t></a:t>
            </a:r>
            <a:r>
              <a:rPr lang="en-US" altLang="zh-TW" sz="1600" smtClean="0">
                <a:sym typeface="Symbol" pitchFamily="18" charset="2"/>
              </a:rPr>
              <a:t>1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Similarly for </a:t>
            </a:r>
            <a:r>
              <a:rPr lang="en-US" altLang="zh-TW" sz="1600" smtClean="0">
                <a:sym typeface="Symbol" pitchFamily="18" charset="2"/>
              </a:rPr>
              <a:t>2</a:t>
            </a:r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Re, Reynolds number, is a measure of the ratio of inertial forces to viscous forces in a flow. 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684338" y="2287588"/>
          <a:ext cx="3573462" cy="1751012"/>
        </p:xfrm>
        <a:graphic>
          <a:graphicData uri="http://schemas.openxmlformats.org/presentationml/2006/ole">
            <p:oleObj spid="_x0000_s8194" name="Equation" r:id="rId3" imgW="1917360" imgH="939600" progId="Equation.3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1751013" y="4557713"/>
          <a:ext cx="2058987" cy="852487"/>
        </p:xfrm>
        <a:graphic>
          <a:graphicData uri="http://schemas.openxmlformats.org/presentationml/2006/ole">
            <p:oleObj spid="_x0000_s8195" name="Equation" r:id="rId4" imgW="11048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For </a:t>
            </a:r>
            <a:r>
              <a:rPr lang="en-US" altLang="zh-TW" smtClean="0">
                <a:sym typeface="Symbol" pitchFamily="18" charset="2"/>
              </a:rPr>
              <a:t></a:t>
            </a:r>
            <a:r>
              <a:rPr lang="en-US" altLang="zh-TW" sz="1600" smtClean="0">
                <a:sym typeface="Symbol" pitchFamily="18" charset="2"/>
              </a:rPr>
              <a:t>3</a:t>
            </a:r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M</a:t>
            </a:r>
            <a:r>
              <a:rPr lang="en-US" altLang="zh-TW" sz="1600" smtClean="0">
                <a:sym typeface="Symbol" pitchFamily="18" charset="2"/>
              </a:rPr>
              <a:t></a:t>
            </a:r>
            <a:r>
              <a:rPr lang="en-US" altLang="zh-TW" smtClean="0">
                <a:sym typeface="Symbol" pitchFamily="18" charset="2"/>
              </a:rPr>
              <a:t>, Mach number, is the ratio of the flow velocity to the speed of sound.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C</a:t>
            </a:r>
            <a:r>
              <a:rPr lang="en-US" altLang="zh-TW" sz="1600" smtClean="0">
                <a:sym typeface="Symbol" pitchFamily="18" charset="2"/>
              </a:rPr>
              <a:t>R</a:t>
            </a:r>
            <a:r>
              <a:rPr lang="en-US" altLang="zh-TW" smtClean="0">
                <a:sym typeface="Symbol" pitchFamily="18" charset="2"/>
              </a:rPr>
              <a:t> (also for C</a:t>
            </a:r>
            <a:r>
              <a:rPr lang="en-US" altLang="zh-TW" sz="1600" smtClean="0">
                <a:sym typeface="Symbol" pitchFamily="18" charset="2"/>
              </a:rPr>
              <a:t>L, </a:t>
            </a:r>
            <a:r>
              <a:rPr lang="en-US" altLang="zh-TW" smtClean="0">
                <a:sym typeface="Symbol" pitchFamily="18" charset="2"/>
              </a:rPr>
              <a:t>C</a:t>
            </a:r>
            <a:r>
              <a:rPr lang="en-US" altLang="zh-TW" sz="1600" smtClean="0">
                <a:sym typeface="Symbol" pitchFamily="18" charset="2"/>
              </a:rPr>
              <a:t>D, </a:t>
            </a:r>
            <a:r>
              <a:rPr lang="en-US" altLang="zh-TW" smtClean="0">
                <a:sym typeface="Symbol" pitchFamily="18" charset="2"/>
              </a:rPr>
              <a:t>C</a:t>
            </a:r>
            <a:r>
              <a:rPr lang="en-US" altLang="zh-TW" sz="1600" smtClean="0">
                <a:sym typeface="Symbol" pitchFamily="18" charset="2"/>
              </a:rPr>
              <a:t>M</a:t>
            </a:r>
            <a:r>
              <a:rPr lang="en-US" altLang="zh-TW" smtClean="0">
                <a:sym typeface="Symbol" pitchFamily="18" charset="2"/>
              </a:rPr>
              <a:t>) is function of Re and M</a:t>
            </a:r>
            <a:r>
              <a:rPr lang="en-US" altLang="zh-TW" sz="1600" smtClean="0">
                <a:sym typeface="Symbol" pitchFamily="18" charset="2"/>
              </a:rPr>
              <a:t></a:t>
            </a:r>
            <a:r>
              <a:rPr lang="en-US" altLang="zh-TW" smtClean="0">
                <a:sym typeface="Symbol" pitchFamily="18" charset="2"/>
              </a:rPr>
              <a:t>.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Re and M</a:t>
            </a:r>
            <a:r>
              <a:rPr lang="en-US" altLang="zh-TW" sz="1600" smtClean="0">
                <a:sym typeface="Symbol" pitchFamily="18" charset="2"/>
              </a:rPr>
              <a:t>  </a:t>
            </a:r>
            <a:r>
              <a:rPr lang="en-US" altLang="zh-TW" smtClean="0">
                <a:sym typeface="Symbol" pitchFamily="18" charset="2"/>
              </a:rPr>
              <a:t>are called </a:t>
            </a:r>
            <a:r>
              <a:rPr lang="en-US" altLang="zh-TW" smtClean="0">
                <a:solidFill>
                  <a:srgbClr val="6699FF"/>
                </a:solidFill>
                <a:sym typeface="Symbol" pitchFamily="18" charset="2"/>
              </a:rPr>
              <a:t>similarity parameters</a:t>
            </a:r>
            <a:r>
              <a:rPr lang="en-US" altLang="zh-TW" smtClean="0">
                <a:sym typeface="Symbol" pitchFamily="18" charset="2"/>
              </a:rPr>
              <a:t>.</a:t>
            </a:r>
            <a:endParaRPr lang="en-US" altLang="zh-TW" sz="1600" smtClean="0">
              <a:sym typeface="Symbol" pitchFamily="18" charset="2"/>
            </a:endParaRPr>
          </a:p>
          <a:p>
            <a:pPr lvl="1" eaLnBrk="1" hangingPunct="1"/>
            <a:endParaRPr lang="en-US" altLang="zh-TW" sz="1600" smtClean="0">
              <a:sym typeface="Symbol" pitchFamily="18" charset="2"/>
            </a:endParaRPr>
          </a:p>
          <a:p>
            <a:pPr lvl="1" eaLnBrk="1" hangingPunct="1"/>
            <a:endParaRPr lang="en-US" altLang="zh-TW" sz="1600" smtClean="0">
              <a:sym typeface="Symbol" pitchFamily="18" charset="2"/>
            </a:endParaRPr>
          </a:p>
          <a:p>
            <a:pPr lvl="1" eaLnBrk="1" hangingPunct="1"/>
            <a:endParaRPr lang="en-US" altLang="zh-TW" sz="1600" smtClean="0">
              <a:sym typeface="Symbol" pitchFamily="18" charset="2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600200" y="2347913"/>
          <a:ext cx="1727200" cy="852487"/>
        </p:xfrm>
        <a:graphic>
          <a:graphicData uri="http://schemas.openxmlformats.org/presentationml/2006/ole">
            <p:oleObj spid="_x0000_s9218" name="Equation" r:id="rId3" imgW="927000" imgH="457200" progId="Equation.3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2185988" y="4495800"/>
          <a:ext cx="2282825" cy="563563"/>
        </p:xfrm>
        <a:graphic>
          <a:graphicData uri="http://schemas.openxmlformats.org/presentationml/2006/ole">
            <p:oleObj spid="_x0000_s9219" name="Equation" r:id="rId4" imgW="10792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tx1"/>
                </a:solidFill>
              </a:rPr>
              <a:t>Contents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zh-TW" sz="2800" smtClean="0"/>
              <a:t>Aerodynamics: Some Introductory Thoughts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zh-TW" sz="2800" smtClean="0"/>
              <a:t>Aerodynamics: Some Fundamental Principles and Equations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zh-TW" sz="2800" smtClean="0"/>
              <a:t>Fundamentals of Inviscid, Incompressible Flow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zh-TW" sz="2800" smtClean="0"/>
              <a:t>Incompressible Flows Over Airfoils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zh-TW" sz="2800" smtClean="0"/>
              <a:t>Incompressible Flows Over Finite Wings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zh-TW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Chap.1</a:t>
            </a:r>
          </a:p>
        </p:txBody>
      </p:sp>
      <p:sp>
        <p:nvSpPr>
          <p:cNvPr id="911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2514600"/>
            <a:ext cx="7772400" cy="3505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zh-TW" sz="4000" smtClean="0"/>
              <a:t>Aerodynamics: Some Introductory Thoughts</a:t>
            </a:r>
          </a:p>
          <a:p>
            <a:pPr eaLnBrk="1" hangingPunct="1"/>
            <a:endParaRPr lang="en-US" altLang="zh-TW" sz="4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1143000"/>
          </a:xfrm>
        </p:spPr>
        <p:txBody>
          <a:bodyPr/>
          <a:lstStyle/>
          <a:p>
            <a:pPr marL="838200" indent="-838200" eaLnBrk="1" hangingPunct="1"/>
            <a:r>
              <a:rPr lang="en-US" altLang="zh-TW" sz="3200" smtClean="0"/>
              <a:t>OUTLINE</a:t>
            </a:r>
          </a:p>
        </p:txBody>
      </p:sp>
      <p:sp>
        <p:nvSpPr>
          <p:cNvPr id="921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Classification and practical objectives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Some fundamental aerodynamic variables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Aerodynamic forces and moments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Center of pressure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Dimensional analysis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Flow similarity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Types of flow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Classification and practical objectives</a:t>
            </a:r>
          </a:p>
        </p:txBody>
      </p:sp>
      <p:sp>
        <p:nvSpPr>
          <p:cNvPr id="931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Distinction between </a:t>
            </a:r>
            <a:r>
              <a:rPr lang="en-US" altLang="zh-TW" sz="2800" smtClean="0">
                <a:solidFill>
                  <a:srgbClr val="FF0000"/>
                </a:solidFill>
              </a:rPr>
              <a:t>Solid</a:t>
            </a:r>
            <a:r>
              <a:rPr lang="en-US" altLang="zh-TW" sz="2800" smtClean="0"/>
              <a:t> and </a:t>
            </a:r>
            <a:r>
              <a:rPr lang="en-US" altLang="zh-TW" sz="2800" smtClean="0">
                <a:solidFill>
                  <a:srgbClr val="FF0000"/>
                </a:solidFill>
              </a:rPr>
              <a:t>Fluid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>
                <a:solidFill>
                  <a:srgbClr val="6699FF"/>
                </a:solidFill>
              </a:rPr>
              <a:t>    </a:t>
            </a:r>
            <a:r>
              <a:rPr lang="en-US" altLang="zh-TW" sz="2400" smtClean="0"/>
              <a:t>Under application of shear force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TW" smtClean="0"/>
              <a:t>Solid: finite deformation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TW" smtClean="0"/>
              <a:t>Fluid: continuously increasing deformation</a:t>
            </a:r>
          </a:p>
          <a:p>
            <a:pPr eaLnBrk="1" hangingPunct="1"/>
            <a:r>
              <a:rPr lang="en-US" altLang="zh-TW" sz="2800" smtClean="0"/>
              <a:t>Classification of fluid dynamics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TW" smtClean="0"/>
              <a:t>Hydrodynamics: flow of liquids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TW" smtClean="0"/>
              <a:t>Gas dynamics: flow of gases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TW" smtClean="0"/>
              <a:t>Aerodynamics: flow of 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Practical objectives of aerodynamics</a:t>
            </a:r>
            <a:endParaRPr lang="en-US" altLang="zh-TW" sz="2400" smtClean="0"/>
          </a:p>
          <a:p>
            <a:pPr lvl="1" eaLnBrk="1" hangingPunct="1"/>
            <a:r>
              <a:rPr lang="en-US" altLang="zh-TW" smtClean="0"/>
              <a:t>The prediction of </a:t>
            </a:r>
            <a:r>
              <a:rPr lang="en-US" altLang="zh-TW" smtClean="0">
                <a:solidFill>
                  <a:srgbClr val="6699FF"/>
                </a:solidFill>
              </a:rPr>
              <a:t>forces</a:t>
            </a:r>
            <a:r>
              <a:rPr lang="en-US" altLang="zh-TW" smtClean="0"/>
              <a:t> and </a:t>
            </a:r>
            <a:r>
              <a:rPr lang="en-US" altLang="zh-TW" smtClean="0">
                <a:solidFill>
                  <a:srgbClr val="6699FF"/>
                </a:solidFill>
              </a:rPr>
              <a:t>moments</a:t>
            </a:r>
            <a:r>
              <a:rPr lang="en-US" altLang="zh-TW" smtClean="0"/>
              <a:t> on, and </a:t>
            </a:r>
            <a:r>
              <a:rPr lang="en-US" altLang="zh-TW" smtClean="0">
                <a:solidFill>
                  <a:srgbClr val="6699FF"/>
                </a:solidFill>
              </a:rPr>
              <a:t>heat transfer</a:t>
            </a:r>
            <a:r>
              <a:rPr lang="en-US" altLang="zh-TW" smtClean="0"/>
              <a:t> to, bodies moving through a fluid (usually air).</a:t>
            </a:r>
          </a:p>
          <a:p>
            <a:pPr lvl="1" eaLnBrk="1" hangingPunct="1"/>
            <a:r>
              <a:rPr lang="en-US" altLang="zh-TW" smtClean="0"/>
              <a:t>Determination of flows moving internally through ducts. (ex. Flow properties inside rocket and air-breathing jet engines)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Some fundamental aerodynamic variables</a:t>
            </a:r>
          </a:p>
        </p:txBody>
      </p:sp>
      <p:sp>
        <p:nvSpPr>
          <p:cNvPr id="10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36576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Pressure: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/>
          </a:p>
          <a:p>
            <a:pPr eaLnBrk="1" hangingPunct="1"/>
            <a:r>
              <a:rPr lang="en-US" altLang="zh-TW" sz="2800" smtClean="0"/>
              <a:t>Density: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eaLnBrk="1" hangingPunct="1"/>
            <a:r>
              <a:rPr lang="en-US" altLang="zh-TW" sz="2800" smtClean="0"/>
              <a:t>Temperature, T</a:t>
            </a:r>
          </a:p>
          <a:p>
            <a:pPr eaLnBrk="1" hangingPunct="1"/>
            <a:r>
              <a:rPr lang="en-US" altLang="zh-TW" sz="2800" smtClean="0"/>
              <a:t>Flow velocity, V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1316038" y="2320925"/>
          <a:ext cx="2997200" cy="946150"/>
        </p:xfrm>
        <a:graphic>
          <a:graphicData uri="http://schemas.openxmlformats.org/presentationml/2006/ole">
            <p:oleObj spid="_x0000_s1026" name="Equation" r:id="rId3" imgW="1371600" imgH="431640" progId="Equation.3">
              <p:embed/>
            </p:oleObj>
          </a:graphicData>
        </a:graphic>
      </p:graphicFrame>
      <p:graphicFrame>
        <p:nvGraphicFramePr>
          <p:cNvPr id="1027" name="Object 10"/>
          <p:cNvGraphicFramePr>
            <a:graphicFrameLocks noChangeAspect="1"/>
          </p:cNvGraphicFramePr>
          <p:nvPr/>
        </p:nvGraphicFramePr>
        <p:xfrm>
          <a:off x="1433513" y="3768725"/>
          <a:ext cx="2913062" cy="946150"/>
        </p:xfrm>
        <a:graphic>
          <a:graphicData uri="http://schemas.openxmlformats.org/presentationml/2006/ole">
            <p:oleObj spid="_x0000_s1027" name="Equation" r:id="rId4" imgW="1333440" imgH="431640" progId="Equation.3">
              <p:embed/>
            </p:oleObj>
          </a:graphicData>
        </a:graphic>
      </p:graphicFrame>
      <p:pic>
        <p:nvPicPr>
          <p:cNvPr id="6150" name="Picture 19" descr="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2781300"/>
            <a:ext cx="4600575" cy="3022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z="3200" smtClean="0"/>
              <a:t>Aerodynamic forces and moments</a:t>
            </a:r>
          </a:p>
        </p:txBody>
      </p:sp>
      <p:sp>
        <p:nvSpPr>
          <p:cNvPr id="952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Aerodynamic forces and moments are due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Pressure distribution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Shear stress 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 Nomenclature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R </a:t>
            </a:r>
            <a:r>
              <a:rPr lang="en-US" altLang="zh-TW" smtClean="0">
                <a:sym typeface="Symbol" pitchFamily="18" charset="2"/>
              </a:rPr>
              <a:t> resultant force</a:t>
            </a: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L </a:t>
            </a:r>
            <a:r>
              <a:rPr lang="en-US" altLang="zh-TW" smtClean="0">
                <a:sym typeface="Symbol" pitchFamily="18" charset="2"/>
              </a:rPr>
              <a:t> lift</a:t>
            </a: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D </a:t>
            </a:r>
            <a:r>
              <a:rPr lang="en-US" altLang="zh-TW" smtClean="0">
                <a:sym typeface="Symbol" pitchFamily="18" charset="2"/>
              </a:rPr>
              <a:t> drag</a:t>
            </a: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N </a:t>
            </a:r>
            <a:r>
              <a:rPr lang="en-US" altLang="zh-TW" smtClean="0">
                <a:sym typeface="Symbol" pitchFamily="18" charset="2"/>
              </a:rPr>
              <a:t> normal force</a:t>
            </a: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 </a:t>
            </a:r>
            <a:r>
              <a:rPr lang="en-US" altLang="zh-TW" smtClean="0">
                <a:sym typeface="Symbol" pitchFamily="18" charset="2"/>
              </a:rPr>
              <a:t> Axial force</a:t>
            </a:r>
          </a:p>
        </p:txBody>
      </p:sp>
      <p:pic>
        <p:nvPicPr>
          <p:cNvPr id="95236" name="Picture 5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9438" y="3248025"/>
            <a:ext cx="4227512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Relation between L,D and N,A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eaLnBrk="1" hangingPunct="1"/>
            <a:r>
              <a:rPr lang="en-US" altLang="zh-TW" sz="2800" smtClean="0"/>
              <a:t>Representation of N´, A´and M´</a:t>
            </a:r>
            <a:r>
              <a:rPr lang="en-US" altLang="zh-TW" sz="1600" smtClean="0"/>
              <a:t>LE </a:t>
            </a:r>
            <a:r>
              <a:rPr lang="en-US" altLang="zh-TW" sz="2800" smtClean="0"/>
              <a:t>in terms of pressure </a:t>
            </a:r>
            <a:r>
              <a:rPr lang="en-US" altLang="zh-TW" sz="2800" i="1" smtClean="0"/>
              <a:t>p </a:t>
            </a:r>
            <a:r>
              <a:rPr lang="en-US" altLang="zh-TW" sz="2800" smtClean="0"/>
              <a:t>and shear stress </a:t>
            </a:r>
            <a:r>
              <a:rPr lang="en-US" altLang="zh-TW" sz="2800" smtClean="0">
                <a:sym typeface="Symbol" pitchFamily="18" charset="2"/>
              </a:rPr>
              <a:t></a:t>
            </a:r>
          </a:p>
          <a:p>
            <a:pPr lvl="1" eaLnBrk="1" hangingPunct="1"/>
            <a:r>
              <a:rPr lang="en-US" altLang="zh-TW" smtClean="0"/>
              <a:t>Primes denote force per unit span</a:t>
            </a:r>
          </a:p>
          <a:p>
            <a:pPr lvl="1" eaLnBrk="1" hangingPunct="1"/>
            <a:r>
              <a:rPr lang="en-US" altLang="zh-TW" smtClean="0"/>
              <a:t>Subscript </a:t>
            </a:r>
            <a:r>
              <a:rPr lang="en-US" altLang="zh-TW" smtClean="0">
                <a:latin typeface="Times New Roman" pitchFamily="18" charset="0"/>
              </a:rPr>
              <a:t>‘</a:t>
            </a:r>
            <a:r>
              <a:rPr lang="en-US" altLang="zh-TW" smtClean="0"/>
              <a:t>u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 denote upper surface while </a:t>
            </a:r>
            <a:r>
              <a:rPr lang="en-US" altLang="zh-TW" smtClean="0">
                <a:latin typeface="Times New Roman" pitchFamily="18" charset="0"/>
              </a:rPr>
              <a:t>‘</a:t>
            </a:r>
            <a:r>
              <a:rPr lang="en-US" altLang="zh-TW" smtClean="0"/>
              <a:t>l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 denote lower surface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676400" y="2438400"/>
          <a:ext cx="2438400" cy="742950"/>
        </p:xfrm>
        <a:graphic>
          <a:graphicData uri="http://schemas.openxmlformats.org/presentationml/2006/ole">
            <p:oleObj spid="_x0000_s2050" name="Equation" r:id="rId3" imgW="133344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749</TotalTime>
  <Words>543</Words>
  <Application>Microsoft Office PowerPoint</Application>
  <PresentationFormat>On-screen Show (4:3)</PresentationFormat>
  <Paragraphs>115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Tahoma</vt:lpstr>
      <vt:lpstr>新細明體</vt:lpstr>
      <vt:lpstr>Arial</vt:lpstr>
      <vt:lpstr>Calibri</vt:lpstr>
      <vt:lpstr>微軟正黑體</vt:lpstr>
      <vt:lpstr>Constantia</vt:lpstr>
      <vt:lpstr>Wingdings 2</vt:lpstr>
      <vt:lpstr>Wingdings</vt:lpstr>
      <vt:lpstr>Symbol</vt:lpstr>
      <vt:lpstr>Times New Roman</vt:lpstr>
      <vt:lpstr>Flow</vt:lpstr>
      <vt:lpstr>Microsoft 方程式編輯器 3.0</vt:lpstr>
      <vt:lpstr>Slide 1</vt:lpstr>
      <vt:lpstr>Contents</vt:lpstr>
      <vt:lpstr>Chap.1</vt:lpstr>
      <vt:lpstr>OUTLINE</vt:lpstr>
      <vt:lpstr>Classification and practical objectives</vt:lpstr>
      <vt:lpstr>Slide 6</vt:lpstr>
      <vt:lpstr> Some fundamental aerodynamic variables</vt:lpstr>
      <vt:lpstr> Aerodynamic forces and moments</vt:lpstr>
      <vt:lpstr>Slide 9</vt:lpstr>
      <vt:lpstr>Slide 10</vt:lpstr>
      <vt:lpstr>Slide 11</vt:lpstr>
      <vt:lpstr> Center of pressure</vt:lpstr>
      <vt:lpstr> Dimensional analysis</vt:lpstr>
      <vt:lpstr>Slide 14</vt:lpstr>
      <vt:lpstr>Slide 15</vt:lpstr>
      <vt:lpstr>Slide 16</vt:lpstr>
      <vt:lpstr>Slide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fan</dc:creator>
  <cp:lastModifiedBy>lenovo</cp:lastModifiedBy>
  <cp:revision>43</cp:revision>
  <dcterms:created xsi:type="dcterms:W3CDTF">2003-11-23T06:29:38Z</dcterms:created>
  <dcterms:modified xsi:type="dcterms:W3CDTF">2019-11-05T19:20:54Z</dcterms:modified>
</cp:coreProperties>
</file>